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1" r:id="rId2"/>
  </p:sldMasterIdLst>
  <p:notesMasterIdLst>
    <p:notesMasterId r:id="rId32"/>
  </p:notesMasterIdLst>
  <p:handoutMasterIdLst>
    <p:handoutMasterId r:id="rId33"/>
  </p:handoutMasterIdLst>
  <p:sldIdLst>
    <p:sldId id="261" r:id="rId3"/>
    <p:sldId id="257" r:id="rId4"/>
    <p:sldId id="271" r:id="rId5"/>
    <p:sldId id="292" r:id="rId6"/>
    <p:sldId id="293" r:id="rId7"/>
    <p:sldId id="294" r:id="rId8"/>
    <p:sldId id="295" r:id="rId9"/>
    <p:sldId id="312" r:id="rId10"/>
    <p:sldId id="313" r:id="rId11"/>
    <p:sldId id="314" r:id="rId12"/>
    <p:sldId id="316" r:id="rId13"/>
    <p:sldId id="273" r:id="rId14"/>
    <p:sldId id="274" r:id="rId15"/>
    <p:sldId id="303" r:id="rId16"/>
    <p:sldId id="304" r:id="rId17"/>
    <p:sldId id="305" r:id="rId18"/>
    <p:sldId id="306" r:id="rId19"/>
    <p:sldId id="310" r:id="rId20"/>
    <p:sldId id="309" r:id="rId21"/>
    <p:sldId id="311" r:id="rId22"/>
    <p:sldId id="283" r:id="rId23"/>
    <p:sldId id="286" r:id="rId24"/>
    <p:sldId id="284" r:id="rId25"/>
    <p:sldId id="287" r:id="rId26"/>
    <p:sldId id="290" r:id="rId27"/>
    <p:sldId id="285" r:id="rId28"/>
    <p:sldId id="318" r:id="rId29"/>
    <p:sldId id="319" r:id="rId30"/>
    <p:sldId id="315" r:id="rId3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41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132" y="1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E8C005-3172-4E56-9156-FD7870F94231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2018年7月23日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08FAD1D-910E-4884-9F17-0200497759DD}" type="datetime2">
              <a:rPr lang="zh-TW" altLang="en-US" smtClean="0"/>
              <a:pPr/>
              <a:t>2018年7月23日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2869989-EB00-4EE7-BCB5-25BDC5BB29F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549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接點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​​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群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接點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群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接點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接點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群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接點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群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接點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接點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232B9D49-D3F7-4235-BD4D-D42DAD167C09}" type="datetime1">
              <a:rPr lang="zh-TW" altLang="en-US" smtClean="0"/>
              <a:t>2018/7/23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C1E2A0A8-0455-4B3F-A2A2-EEEA7CCB2599}" type="datetime1">
              <a:rPr lang="zh-TW" altLang="en-US" smtClean="0"/>
              <a:t>2018/7/23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8F891-FCD4-42CF-888B-7613F37D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8494C5-5D65-4752-8E37-A695B6487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15789C-9A53-422B-AE3A-07712B37EE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5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65BD44-84EA-4067-9B79-5F3C8D99E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04CDA4-D362-4F07-8674-21F96928E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31214B-C537-4194-B2F1-0A9E4AA3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81B9AA-8424-4B89-BAA8-32170DB0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9A898B-904F-4C11-BC01-154BD060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669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2B27F-D7A5-4D3B-9007-FEE2A72E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295C0C-F39D-4574-A193-89D8634B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37179A-20B5-4503-B377-1210E6A9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ACCF5B-9752-487F-BAB4-83BAE7A4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1D69AE-F656-45B7-B68A-7ECF9F96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69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EDC8D-1947-4019-ABCC-2671F095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1EA3EF-0B7E-4358-8666-0CC11502D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E1A5EB-2AD4-4872-B7DC-A36FE2C4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DA449D-4D2A-4FEA-BF4B-8D741CC7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AFC8F6-AB79-4552-B06F-1806561A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68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BACDFF-E6D5-46A8-9F76-C2736049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492157-12E3-4C0C-B886-63126B268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19016E-756A-43FA-B7F1-95019A89D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F2B3FE-BB10-4DFE-9409-42A4F605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E44119-06BC-408D-B1AC-E9A83890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B3E855-ED57-430E-ABE7-3E8579308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75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975BB-CD23-4AC7-A489-B97E93B47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A29FA0-9DCB-48D9-92BA-3E81C9E6E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6F68BF-2B91-4082-B7D5-9440D976C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327A32D-5B77-475F-9AA9-B2D094EB6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469EFC-0086-4C7C-903E-FFFE6FCD6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89619F-9BD8-43F0-A344-EC8C6F833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4B0D99E-94C7-415D-A517-DFA23CDE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9E26C6-4CAE-4FE3-9416-7EDE4A31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585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E2A6F6-DA4E-450D-ABF6-7E0D10B4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B31C1B8-E1D5-40D3-B827-21829DD1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7BAB0D-D7D2-41AB-8824-10746AA79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D2E949-F6A9-475F-A515-F7679BB5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045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FD23117-B0C1-44D9-BF68-90E2BBD8F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764D11-29F5-427C-910D-51BB11DB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9529D5-E7C6-46BE-98B1-E04DDC38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7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4FFF4CA2-86DC-4D7B-8946-8794B7A234BB}" type="datetime1">
              <a:rPr lang="zh-TW" altLang="en-US" smtClean="0"/>
              <a:t>2018/7/23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DBE1C-6C83-462B-A6CB-599AEC55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0FB8E6-5589-4E57-BBD7-0282E5C6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ED2D30-82AC-4D17-9BA5-1FC8FF718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CD81AA-0D78-4F8C-BEDE-41294690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0E1503-94D8-40C5-B0BA-5A482336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327570-6226-447F-A9ED-5C9C87E9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668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1EEDD-135D-4288-98D2-2332DFA9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2DC0A5E-1F07-4CE1-8192-37EC0F426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4A07F9-B2B4-4605-A395-BBD1620E3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36D96C-FDDE-4EB2-B0F5-2C70476F4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1170A0-1262-4769-AF72-3D1317B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99C999-CF15-4801-A42B-561D8F2B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620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AFD68-F4A9-4DB5-A0C7-B962867B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E5AC1B7-9C9F-4A39-8997-1CFD159B3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5614A4-E91F-4DDA-849B-5224CE2C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D55A2E-D808-4FF5-AC55-BEEACD660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B05123-16B7-4311-AEC9-EC95625F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7615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BAB90C4-2965-493B-AF98-8CD523DC29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2BAACDC-17A7-4A34-8728-C29F736C6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15A09D-ABF5-4710-9BED-420DD4E1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1986DD-21B0-4011-860C-AFE322C4D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E1B1D5-4EE8-47AB-B797-2F2AC282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73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接點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接點​​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群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接點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群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429F65C7-06E5-4AAC-9698-2EA1F58D0FCA}" type="datetime1">
              <a:rPr lang="zh-TW" altLang="en-US" smtClean="0"/>
              <a:t>2018/7/23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2373553F-D0CC-4D2E-B0DE-2681B0DB26A4}" type="datetime1">
              <a:rPr lang="zh-TW" altLang="en-US" smtClean="0"/>
              <a:t>2018/7/23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95FB3CE8-741C-4F5B-B7E3-0260D326FB72}" type="datetime1">
              <a:rPr lang="zh-TW" altLang="en-US" smtClean="0"/>
              <a:t>2018/7/23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接點​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​​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​​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​​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​​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​​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​​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​​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​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​​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​​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​​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​​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​​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​​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​​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群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接點​​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​​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​​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接點​​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接點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群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接點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接點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接點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接點​​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接點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接點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接點​​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接點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接點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群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接點​​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​​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​​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​​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群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接點​​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接點​​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接點​​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接點​​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接點​​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接點​​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頁尾預留位置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12" name="日期預留位置 211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E957D21C-A490-43CC-A136-A8DC2BCCDA80}" type="datetime1">
              <a:rPr lang="zh-TW" altLang="en-US" smtClean="0"/>
              <a:t>2018/7/23</a:t>
            </a:fld>
            <a:endParaRPr lang="zh-TW" altLang="en-US" dirty="0"/>
          </a:p>
        </p:txBody>
      </p:sp>
      <p:sp>
        <p:nvSpPr>
          <p:cNvPr id="214" name="投影片編號預留位置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接點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接點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群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接點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60" name="直線接點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FADBEC-B3AC-44FB-8463-3F02BBCF0FB2}" type="datetime1">
              <a:rPr lang="zh-TW" altLang="en-US" smtClean="0"/>
              <a:t>2018/7/23</a:t>
            </a:fld>
            <a:endParaRPr lang="zh-TW" altLang="en-US" dirty="0"/>
          </a:p>
        </p:txBody>
      </p:sp>
      <p:sp>
        <p:nvSpPr>
          <p:cNvPr id="8" name="投影片編號預留位置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接點​​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接點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群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接點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9" name="直線接點​​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群組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接點​​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​​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​​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​​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​​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​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​​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群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接點​​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​​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​​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群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接點​​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接點​​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接點​​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接點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接點​​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接點​​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​​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​​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​​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群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接點​​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​​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​​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​​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​​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群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接點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接點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接點​​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接點​​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接點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接點​​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​​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​​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​​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cxnSp>
        <p:nvCxnSpPr>
          <p:cNvPr id="148" name="直線接點​​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0BBD1C-1957-421C-842C-5FA46984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C29BB0-CC16-476F-9F25-CD0A90425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7194D5-E41B-48A7-8AFE-62DA1ED00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769AF-9EDF-45ED-A98B-DEFBEB0D2168}" type="datetimeFigureOut">
              <a:rPr lang="zh-TW" altLang="en-US" smtClean="0"/>
              <a:t>2018/7/23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E25D3F-5DDC-4AFC-B719-1D1DEC59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424761-A847-4BB3-A094-91171E0CE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50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6000" dirty="0">
                <a:latin typeface="+mj-lt"/>
              </a:rPr>
              <a:t>Visualization of Internal Blockchain Processes</a:t>
            </a:r>
            <a:endParaRPr lang="zh-TW" altLang="en-US" sz="6000" dirty="0">
              <a:latin typeface="+mj-l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69978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>
                <a:latin typeface="+mn-lt"/>
              </a:rPr>
              <a:t>Shao-Chun Ma</a:t>
            </a:r>
          </a:p>
          <a:p>
            <a:pPr algn="ctr" rtl="0"/>
            <a:fld id="{9DBEB1E2-CC3A-422D-B9BF-A8EAD2379966}" type="datetime4">
              <a:rPr lang="en-US" altLang="zh-TW">
                <a:latin typeface="+mn-lt"/>
              </a:rPr>
              <a:t>July 23, 2018</a:t>
            </a:fld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Analysis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Big data</a:t>
            </a:r>
          </a:p>
          <a:p>
            <a:r>
              <a:rPr lang="en-US" altLang="zh-TW" dirty="0">
                <a:latin typeface="+mn-lt"/>
              </a:rPr>
              <a:t>Connections of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Marketing value of Bitcoin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10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692004" y="5791198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McGinn</a:t>
            </a:r>
            <a:r>
              <a:rPr lang="zh-TW" altLang="en-US" sz="1200" dirty="0"/>
              <a:t> </a:t>
            </a:r>
            <a:r>
              <a:rPr lang="en-US" altLang="zh-TW" sz="1200" dirty="0"/>
              <a:t>2016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8067022" y="5791197"/>
            <a:ext cx="1087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 err="1"/>
              <a:t>Saublet</a:t>
            </a:r>
            <a:r>
              <a:rPr lang="zh-TW" altLang="en-US" sz="1200" dirty="0"/>
              <a:t> </a:t>
            </a:r>
            <a:r>
              <a:rPr lang="en-US" altLang="zh-TW" sz="1200" dirty="0"/>
              <a:t>2015</a:t>
            </a:r>
            <a:endParaRPr lang="zh-TW" altLang="en-US" sz="1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A9DDCBB-FA8B-3847-908B-DBA8D485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74" y="1646238"/>
            <a:ext cx="3179834" cy="307812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50676AC-423D-2B42-B25D-82FF53C4D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59" y="1646238"/>
            <a:ext cx="4400901" cy="298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Analysis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Patterns of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Marketing value of Bitcoin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11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3080301" y="5791196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/>
              <a:t>Fleder</a:t>
            </a:r>
            <a:r>
              <a:rPr lang="zh-TW" altLang="en-US" sz="1200" dirty="0"/>
              <a:t> </a:t>
            </a:r>
            <a:r>
              <a:rPr lang="en-US" altLang="zh-TW" sz="1200" dirty="0"/>
              <a:t>2015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998894" y="5791197"/>
            <a:ext cx="122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Baumann</a:t>
            </a:r>
            <a:r>
              <a:rPr lang="zh-TW" altLang="en-US" sz="1200" dirty="0"/>
              <a:t> </a:t>
            </a:r>
            <a:r>
              <a:rPr lang="en-US" altLang="zh-TW" sz="1200" dirty="0"/>
              <a:t>2014</a:t>
            </a:r>
            <a:endParaRPr lang="zh-TW" altLang="en-US" sz="1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A7362AC-1EFD-7641-9181-8DEC9B0A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46" y="1981199"/>
            <a:ext cx="4530211" cy="216707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8B1CCC-C74F-3140-8CC1-917B8B03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149" y="1828918"/>
            <a:ext cx="4400901" cy="24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6B18F-3C16-4734-A700-89B41DD8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Problems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005F1D-C6A1-41CC-BCE0-24251F07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Tableau visualization and analysis visualization only display static information</a:t>
            </a:r>
          </a:p>
          <a:p>
            <a:r>
              <a:rPr lang="en-US" altLang="zh-TW" dirty="0">
                <a:latin typeface="+mn-lt"/>
              </a:rPr>
              <a:t>Although the Bitcoin visualization is dynamic animation, the forks, i.e., the competition of miners, are not displayed</a:t>
            </a:r>
          </a:p>
          <a:p>
            <a:r>
              <a:rPr lang="en-US" altLang="zh-TW" dirty="0">
                <a:latin typeface="+mn-lt"/>
              </a:rPr>
              <a:t>Cannot identify the influence of different mining strategies and network latency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321581-06EB-4607-BA9E-0B88B8BE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33F192-5FAE-498F-A798-2C90D698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68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50088-CA9C-4B09-BA83-FC81792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Overview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41E776-C439-4CE9-84A0-396AD599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Nodes: a transaction generator, miners, nonminers</a:t>
            </a:r>
          </a:p>
          <a:p>
            <a:r>
              <a:rPr lang="en-US" altLang="zh-TW" dirty="0">
                <a:latin typeface="+mn-lt"/>
              </a:rPr>
              <a:t>Network latency</a:t>
            </a:r>
          </a:p>
          <a:p>
            <a:r>
              <a:rPr lang="en-US" altLang="zh-TW" dirty="0">
                <a:latin typeface="+mn-lt"/>
              </a:rPr>
              <a:t>Miners have different mining strategies</a:t>
            </a:r>
          </a:p>
          <a:p>
            <a:r>
              <a:rPr lang="en-US" altLang="zh-TW" dirty="0">
                <a:latin typeface="+mn-lt"/>
              </a:rPr>
              <a:t>An application which can display the mining activities step by step</a:t>
            </a:r>
          </a:p>
          <a:p>
            <a:r>
              <a:rPr lang="en-US" altLang="zh-TW" dirty="0">
                <a:latin typeface="+mn-lt"/>
              </a:rPr>
              <a:t>Upload a predefined file to replay the same mining processes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6AB658-D23D-48F3-97D5-647896E4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13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B4DB52-176C-41D1-956F-0202927F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Methodology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8E6E806B-FEF5-4008-BEAD-DEAE9842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Factors</a:t>
            </a:r>
            <a:endParaRPr lang="zh-TW" altLang="en-US" dirty="0">
              <a:latin typeface="+mj-lt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BF786E38-F534-47D4-AAFC-C896A429C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CF2EC0A-426F-4008-99B0-F06048CA9E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Transaction generator ⇒ Miners</a:t>
            </a:r>
          </a:p>
          <a:p>
            <a:r>
              <a:rPr lang="en-US" altLang="zh-TW" dirty="0">
                <a:latin typeface="+mn-lt"/>
              </a:rPr>
              <a:t>Miners ⇔ Nonminers</a:t>
            </a:r>
          </a:p>
          <a:p>
            <a:endParaRPr lang="zh-TW" altLang="en-US" dirty="0">
              <a:latin typeface="+mn-lt"/>
            </a:endParaRPr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7F76E9C1-057F-41AA-8901-5CAC88F4F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Mining Strategy</a:t>
            </a:r>
            <a:endParaRPr lang="zh-TW" altLang="en-US" dirty="0">
              <a:latin typeface="+mj-lt"/>
            </a:endParaRPr>
          </a:p>
        </p:txBody>
      </p:sp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3D136A6-2FC1-4C22-B582-4C2A4B2C39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Mining time (computing power)</a:t>
            </a:r>
          </a:p>
          <a:p>
            <a:r>
              <a:rPr lang="en-US" altLang="zh-TW" dirty="0">
                <a:latin typeface="+mn-lt"/>
              </a:rPr>
              <a:t>Minimum value of transactions</a:t>
            </a:r>
          </a:p>
          <a:p>
            <a:r>
              <a:rPr lang="en-US" altLang="zh-TW" dirty="0">
                <a:latin typeface="+mn-lt"/>
              </a:rPr>
              <a:t>Number of mined transactions in a block</a:t>
            </a:r>
          </a:p>
          <a:p>
            <a:r>
              <a:rPr lang="en-US" altLang="zh-TW" dirty="0">
                <a:latin typeface="+mn-lt"/>
              </a:rPr>
              <a:t>Maximum number of pending transactions in the transaction pool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D80124-1476-49DB-A8E0-A6F6E93B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Methodology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CDCA89-090A-490A-983C-0A40C019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14</a:t>
            </a:fld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06148D7-A82A-492E-B075-53F47612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44" y="3429000"/>
            <a:ext cx="326771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Application Architecture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Blockchain simulation: based on the multi-agent system</a:t>
            </a:r>
          </a:p>
          <a:p>
            <a:r>
              <a:rPr lang="en-US" altLang="zh-TW" dirty="0">
                <a:latin typeface="+mn-lt"/>
              </a:rPr>
              <a:t>Watchdog: monitoring the blockchain system</a:t>
            </a:r>
          </a:p>
          <a:p>
            <a:r>
              <a:rPr lang="en-US" altLang="zh-TW" dirty="0">
                <a:latin typeface="+mn-lt"/>
              </a:rPr>
              <a:t>Visualizer: visualizing the mining processes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Methodology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15</a:t>
            </a:fld>
            <a:endParaRPr lang="zh-TW" altLang="en-US" dirty="0"/>
          </a:p>
        </p:txBody>
      </p: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C2331268-D167-4700-BB0D-83AA09D5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38" y="3532081"/>
            <a:ext cx="6414524" cy="24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Beginning</a:t>
            </a:r>
          </a:p>
          <a:p>
            <a:r>
              <a:rPr lang="en-US" altLang="zh-TW" dirty="0">
                <a:latin typeface="+mn-lt"/>
              </a:rPr>
              <a:t>Rows: miners</a:t>
            </a:r>
          </a:p>
          <a:p>
            <a:r>
              <a:rPr lang="en-US" altLang="zh-TW" dirty="0">
                <a:latin typeface="+mn-lt"/>
              </a:rPr>
              <a:t>Gray blocks: genesis blocks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16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70" y="2334121"/>
            <a:ext cx="6286897" cy="31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After mining</a:t>
            </a:r>
          </a:p>
          <a:p>
            <a:r>
              <a:rPr lang="en-US" altLang="zh-TW" dirty="0">
                <a:latin typeface="+mn-lt"/>
              </a:rPr>
              <a:t>Squares: blocks</a:t>
            </a:r>
          </a:p>
          <a:p>
            <a:r>
              <a:rPr lang="en-US" altLang="zh-TW" dirty="0">
                <a:latin typeface="+mn-lt"/>
              </a:rPr>
              <a:t>Colors: sources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17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27" y="2115967"/>
            <a:ext cx="7170566" cy="354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0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Settings (Transaction Generator)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ID</a:t>
            </a:r>
          </a:p>
          <a:p>
            <a:r>
              <a:rPr lang="en-US" altLang="zh-TW" dirty="0">
                <a:latin typeface="+mn-lt"/>
              </a:rPr>
              <a:t>Network Delay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18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Settings (Miner)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ID</a:t>
            </a:r>
          </a:p>
          <a:p>
            <a:r>
              <a:rPr lang="en-US" altLang="zh-TW" dirty="0">
                <a:latin typeface="+mn-lt"/>
              </a:rPr>
              <a:t>Name</a:t>
            </a:r>
          </a:p>
          <a:p>
            <a:r>
              <a:rPr lang="en-US" altLang="zh-TW" dirty="0">
                <a:latin typeface="+mn-lt"/>
              </a:rPr>
              <a:t>Color</a:t>
            </a:r>
          </a:p>
          <a:p>
            <a:r>
              <a:rPr lang="en-US" altLang="zh-TW" dirty="0">
                <a:latin typeface="+mn-lt"/>
              </a:rPr>
              <a:t>Network Delay</a:t>
            </a:r>
          </a:p>
          <a:p>
            <a:r>
              <a:rPr lang="en-US" altLang="zh-TW" dirty="0">
                <a:latin typeface="+mn-lt"/>
              </a:rPr>
              <a:t>Mining Strategy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19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j-lt"/>
              </a:rPr>
              <a:t>Agenda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Introduction</a:t>
            </a:r>
          </a:p>
          <a:p>
            <a:pPr rtl="0"/>
            <a:r>
              <a:rPr lang="en-US" altLang="zh-TW" dirty="0">
                <a:latin typeface="+mn-lt"/>
              </a:rPr>
              <a:t>Related Works</a:t>
            </a:r>
          </a:p>
          <a:p>
            <a:r>
              <a:rPr lang="en-US" altLang="zh-TW" dirty="0">
                <a:latin typeface="+mn-lt"/>
              </a:rPr>
              <a:t>Methodology</a:t>
            </a:r>
          </a:p>
          <a:p>
            <a:r>
              <a:rPr lang="en-US" altLang="zh-TW" dirty="0">
                <a:latin typeface="+mn-lt"/>
              </a:rPr>
              <a:t>Application</a:t>
            </a:r>
          </a:p>
          <a:p>
            <a:r>
              <a:rPr lang="en-US" altLang="zh-TW" dirty="0">
                <a:latin typeface="+mn-lt"/>
              </a:rPr>
              <a:t>Scenarios</a:t>
            </a:r>
          </a:p>
          <a:p>
            <a:r>
              <a:rPr lang="en-US" altLang="zh-TW" dirty="0">
                <a:latin typeface="+mn-lt"/>
              </a:rPr>
              <a:t>Summary</a:t>
            </a:r>
          </a:p>
          <a:p>
            <a:r>
              <a:rPr lang="en-US" altLang="zh-TW" dirty="0">
                <a:latin typeface="+mn-lt"/>
              </a:rPr>
              <a:t>References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4BB962-4F0B-4993-97AD-4AA4642A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</a:t>
            </a:fld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5BCB2D-3190-4445-8AF8-8BB89EAD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Settings (Nonminer)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ID</a:t>
            </a:r>
          </a:p>
          <a:p>
            <a:r>
              <a:rPr lang="en-US" altLang="zh-TW" dirty="0">
                <a:latin typeface="+mn-lt"/>
              </a:rPr>
              <a:t>Name</a:t>
            </a:r>
          </a:p>
          <a:p>
            <a:r>
              <a:rPr lang="en-US" altLang="zh-TW" dirty="0">
                <a:latin typeface="+mn-lt"/>
              </a:rPr>
              <a:t>Network Delay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20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Mining Strategy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FFFFF4-8648-4A45-AF7A-EE96C3D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Three miners: Alice, Bob, Charlie</a:t>
            </a:r>
          </a:p>
          <a:p>
            <a:r>
              <a:rPr lang="en-US" altLang="zh-TW" dirty="0">
                <a:latin typeface="+mn-lt"/>
              </a:rPr>
              <a:t>Alice has the most chance to mine </a:t>
            </a:r>
          </a:p>
          <a:p>
            <a:pPr lvl="1"/>
            <a:r>
              <a:rPr lang="en-US" altLang="zh-TW" dirty="0">
                <a:latin typeface="+mn-lt"/>
              </a:rPr>
              <a:t>because Alice’s minimum value of transactions and number of mined transactions are the lowest comparing to Bob’s and Charlie’s</a:t>
            </a:r>
          </a:p>
          <a:p>
            <a:r>
              <a:rPr lang="en-US" altLang="zh-TW" dirty="0">
                <a:latin typeface="+mn-lt"/>
              </a:rPr>
              <a:t>The network latency is low, so the publish of blocks is fast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D28620-16EE-4C24-9CCC-305BCADB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48D97C-983E-4A07-84AB-E97D6C0E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Scenarios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35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Mining Strategy</a:t>
            </a:r>
            <a:endParaRPr lang="zh-TW" altLang="en-US" dirty="0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B3958C7-22AA-477C-8A7B-4AF8AD01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47D6E-8B67-41F2-9EEC-16534204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Scenarios</a:t>
            </a:r>
            <a:endParaRPr lang="zh-TW" altLang="en-US" dirty="0">
              <a:latin typeface="+mn-lt"/>
            </a:endParaRPr>
          </a:p>
        </p:txBody>
      </p:sp>
      <p:pic>
        <p:nvPicPr>
          <p:cNvPr id="8" name="yyy.mp4">
            <a:hlinkClick r:id="" action="ppaction://media"/>
            <a:extLst>
              <a:ext uri="{FF2B5EF4-FFF2-40B4-BE49-F238E27FC236}">
                <a16:creationId xmlns:a16="http://schemas.microsoft.com/office/drawing/2014/main" id="{8C39619F-7306-1941-9D55-E03649DBCD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275" y="1981200"/>
            <a:ext cx="6773863" cy="3810000"/>
          </a:xfrm>
        </p:spPr>
      </p:pic>
    </p:spTree>
    <p:extLst>
      <p:ext uri="{BB962C8B-B14F-4D97-AF65-F5344CB8AC3E}">
        <p14:creationId xmlns:p14="http://schemas.microsoft.com/office/powerpoint/2010/main" val="1753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FFFFF4-8648-4A45-AF7A-EE96C3D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Four miners: Alice, Bob, Charlie, David</a:t>
            </a:r>
          </a:p>
          <a:p>
            <a:r>
              <a:rPr lang="en-US" altLang="zh-TW" dirty="0">
                <a:latin typeface="+mn-lt"/>
              </a:rPr>
              <a:t>The four miners are partitioned into two groups</a:t>
            </a:r>
          </a:p>
          <a:p>
            <a:r>
              <a:rPr lang="en-US" altLang="zh-TW" dirty="0">
                <a:latin typeface="+mn-lt"/>
              </a:rPr>
              <a:t>The network latency is high between different groups</a:t>
            </a:r>
          </a:p>
          <a:p>
            <a:r>
              <a:rPr lang="en-US" altLang="zh-TW" dirty="0">
                <a:latin typeface="+mn-lt"/>
              </a:rPr>
              <a:t>The network latency is low between different groups</a:t>
            </a:r>
          </a:p>
          <a:p>
            <a:r>
              <a:rPr lang="en-US" altLang="zh-TW" dirty="0">
                <a:latin typeface="+mn-lt"/>
              </a:rPr>
              <a:t>The mining time is shorter than the high network latency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A22F7D-94D1-43F3-A6C7-12DDAA2F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23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394484-8C93-4766-AB5A-42A630F2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Scenarios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767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EE70198-2A9F-4A55-878D-792FB03E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9CAB00-03EE-4F9E-BD3C-502531C8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Scenarios</a:t>
            </a:r>
            <a:endParaRPr lang="zh-TW" altLang="en-US" dirty="0">
              <a:latin typeface="+mn-lt"/>
            </a:endParaRPr>
          </a:p>
        </p:txBody>
      </p:sp>
      <p:pic>
        <p:nvPicPr>
          <p:cNvPr id="7" name="fuee.mp4">
            <a:hlinkClick r:id="" action="ppaction://media"/>
            <a:extLst>
              <a:ext uri="{FF2B5EF4-FFF2-40B4-BE49-F238E27FC236}">
                <a16:creationId xmlns:a16="http://schemas.microsoft.com/office/drawing/2014/main" id="{1794DB45-490D-0E47-84CF-0D3362C4C0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275" y="1981200"/>
            <a:ext cx="6773863" cy="3810000"/>
          </a:xfrm>
        </p:spPr>
      </p:pic>
    </p:spTree>
    <p:extLst>
      <p:ext uri="{BB962C8B-B14F-4D97-AF65-F5344CB8AC3E}">
        <p14:creationId xmlns:p14="http://schemas.microsoft.com/office/powerpoint/2010/main" val="12483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31F0E4-5D32-4FE8-BD52-67DDF1D2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16970-EA7A-4F07-A04E-CE3108427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Problem: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The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forks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cannot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be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merged afterward</a:t>
            </a:r>
          </a:p>
          <a:p>
            <a:r>
              <a:rPr lang="en-US" altLang="zh-TW" dirty="0">
                <a:latin typeface="+mn-lt"/>
              </a:rPr>
              <a:t>Reason: The parameters are fixed during the process</a:t>
            </a:r>
          </a:p>
          <a:p>
            <a:endParaRPr lang="en-US" altLang="zh-TW" dirty="0">
              <a:latin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6A7726-B91E-4C4A-9D1A-B56136EE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83" y="2925581"/>
            <a:ext cx="5094433" cy="286561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4E32B-7A02-439F-9E14-FB41AFA9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25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FB2B9E-ECF4-48EE-B393-B3331BF6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Scenarios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255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89B72-A224-4723-B3D2-90301F62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Thesis Process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61594-B7D5-48B6-AD4A-EA4E69FB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Initial Idea</a:t>
            </a:r>
          </a:p>
          <a:p>
            <a:pPr lvl="1"/>
            <a:r>
              <a:rPr lang="en-US" altLang="zh-TW" dirty="0">
                <a:latin typeface="+mn-lt"/>
              </a:rPr>
              <a:t>Providing the visualization which displays the mining activities of all nodes step by step with network latency</a:t>
            </a:r>
          </a:p>
          <a:p>
            <a:r>
              <a:rPr lang="en-US" altLang="zh-TW" dirty="0">
                <a:latin typeface="+mn-lt"/>
              </a:rPr>
              <a:t>Preparation</a:t>
            </a:r>
          </a:p>
          <a:p>
            <a:pPr lvl="1"/>
            <a:r>
              <a:rPr lang="en-US" altLang="zh-TW" dirty="0">
                <a:latin typeface="+mn-lt"/>
              </a:rPr>
              <a:t>Studying related works about blockchain visualization</a:t>
            </a:r>
          </a:p>
          <a:p>
            <a:pPr lvl="1"/>
            <a:r>
              <a:rPr lang="en-US" altLang="zh-TW" dirty="0">
                <a:latin typeface="+mn-lt"/>
              </a:rPr>
              <a:t>Design the visualization</a:t>
            </a:r>
          </a:p>
          <a:p>
            <a:pPr lvl="2"/>
            <a:r>
              <a:rPr lang="en-US" altLang="zh-TW" dirty="0">
                <a:latin typeface="+mn-lt"/>
              </a:rPr>
              <a:t>2D visualization is enough for simplicity</a:t>
            </a:r>
          </a:p>
          <a:p>
            <a:pPr lvl="2"/>
            <a:r>
              <a:rPr lang="en-US" altLang="zh-TW" dirty="0">
                <a:latin typeface="+mn-lt"/>
              </a:rPr>
              <a:t>Using different colors to distinguish sources</a:t>
            </a:r>
          </a:p>
          <a:p>
            <a:pPr lvl="2"/>
            <a:r>
              <a:rPr lang="en-US" altLang="zh-TW" dirty="0">
                <a:latin typeface="+mn-lt"/>
              </a:rPr>
              <a:t>Not considering different sizes of blocks to distinguish values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3548A-82F7-4BE9-83D1-FADED850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26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159780-B831-4D7F-A5C8-C31A05EA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Summary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05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89B72-A224-4723-B3D2-90301F62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Thesis Process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61594-B7D5-48B6-AD4A-EA4E69FB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Preparation</a:t>
            </a:r>
          </a:p>
          <a:p>
            <a:pPr lvl="1"/>
            <a:r>
              <a:rPr lang="en-US" altLang="zh-TW" dirty="0">
                <a:latin typeface="+mn-lt"/>
              </a:rPr>
              <a:t>Exploring blockchain platforms such as Ethereum and Hyperledger</a:t>
            </a:r>
          </a:p>
          <a:p>
            <a:pPr lvl="1"/>
            <a:r>
              <a:rPr lang="en-US" altLang="zh-TW" dirty="0">
                <a:latin typeface="+mn-lt"/>
              </a:rPr>
              <a:t>Considering mining strategies</a:t>
            </a:r>
          </a:p>
          <a:p>
            <a:pPr lvl="2"/>
            <a:r>
              <a:rPr lang="en-US" altLang="zh-TW" dirty="0">
                <a:latin typeface="+mn-lt"/>
              </a:rPr>
              <a:t>Blockchain platforms do not provide different mining strategies</a:t>
            </a:r>
          </a:p>
          <a:p>
            <a:pPr lvl="2"/>
            <a:r>
              <a:rPr lang="en-US" altLang="zh-TW" dirty="0">
                <a:latin typeface="+mn-lt"/>
              </a:rPr>
              <a:t>We need a simple blockchain simulation</a:t>
            </a:r>
          </a:p>
          <a:p>
            <a:pPr lvl="2"/>
            <a:r>
              <a:rPr lang="en-US" altLang="zh-TW" dirty="0">
                <a:latin typeface="+mn-lt"/>
              </a:rPr>
              <a:t>Considering multi-agent systems as the solution (agents = nodes)</a:t>
            </a:r>
          </a:p>
          <a:p>
            <a:pPr lvl="1"/>
            <a:r>
              <a:rPr lang="en-US" altLang="zh-TW" dirty="0">
                <a:latin typeface="+mn-lt"/>
              </a:rPr>
              <a:t>Decide the architecture</a:t>
            </a:r>
          </a:p>
          <a:p>
            <a:pPr lvl="2"/>
            <a:r>
              <a:rPr lang="en-US" altLang="zh-TW" dirty="0">
                <a:latin typeface="+mn-lt"/>
              </a:rPr>
              <a:t>Simulation, Watchdog, Visualizer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3548A-82F7-4BE9-83D1-FADED850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27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159780-B831-4D7F-A5C8-C31A05EA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Summary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25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89B72-A224-4723-B3D2-90301F62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Thesis Process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61594-B7D5-48B6-AD4A-EA4E69FB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Implementation</a:t>
            </a:r>
          </a:p>
          <a:p>
            <a:pPr lvl="1"/>
            <a:r>
              <a:rPr lang="en-US" altLang="zh-TW" dirty="0">
                <a:latin typeface="+mn-lt"/>
              </a:rPr>
              <a:t>Choosing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a JavaScript multi-agent system</a:t>
            </a:r>
          </a:p>
          <a:p>
            <a:pPr lvl="1"/>
            <a:r>
              <a:rPr lang="en-US" altLang="zh-TW" dirty="0">
                <a:latin typeface="+mn-lt"/>
              </a:rPr>
              <a:t>Simulation, Watchdog, and Visualizer are implemented in JavaScript</a:t>
            </a:r>
          </a:p>
          <a:p>
            <a:pPr lvl="1"/>
            <a:r>
              <a:rPr lang="en-US" altLang="zh-TW" dirty="0">
                <a:latin typeface="+mn-lt"/>
              </a:rPr>
              <a:t>JavaScript does not support multithreading</a:t>
            </a:r>
          </a:p>
          <a:p>
            <a:pPr lvl="2"/>
            <a:r>
              <a:rPr lang="en-US" altLang="zh-TW" dirty="0">
                <a:latin typeface="+mn-lt"/>
              </a:rPr>
              <a:t>The schedule of network latency is not perfect</a:t>
            </a:r>
          </a:p>
          <a:p>
            <a:r>
              <a:rPr lang="en-US" altLang="zh-TW" dirty="0">
                <a:latin typeface="+mn-lt"/>
              </a:rPr>
              <a:t>Result</a:t>
            </a:r>
          </a:p>
          <a:p>
            <a:pPr lvl="1"/>
            <a:r>
              <a:rPr lang="en-US" altLang="zh-TW" dirty="0">
                <a:latin typeface="+mn-lt"/>
              </a:rPr>
              <a:t>The mining processes are influenced by mining strategies and network latency</a:t>
            </a:r>
          </a:p>
          <a:p>
            <a:pPr lvl="1"/>
            <a:r>
              <a:rPr lang="en-US" altLang="zh-TW" dirty="0">
                <a:latin typeface="+mn-lt"/>
              </a:rPr>
              <a:t>The visualization is easy to understand and adjusted</a:t>
            </a:r>
          </a:p>
          <a:p>
            <a:pPr lvl="1"/>
            <a:r>
              <a:rPr lang="en-US" altLang="zh-TW" dirty="0">
                <a:latin typeface="+mn-lt"/>
              </a:rPr>
              <a:t>Replaying the same mining processes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3548A-82F7-4BE9-83D1-FADED850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28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159780-B831-4D7F-A5C8-C31A05EA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Summary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226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035ED-B02D-D74F-A055-35FE9381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References</a:t>
            </a:r>
            <a:endParaRPr kumimoji="1"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7E79A1-E1B6-CE48-BFC9-36A572A8C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altLang="zh-TW" dirty="0">
                <a:latin typeface="+mn-lt"/>
              </a:rPr>
              <a:t>T. A. </a:t>
            </a:r>
            <a:r>
              <a:rPr lang="de-DE" altLang="zh-TW" dirty="0" err="1">
                <a:latin typeface="+mn-lt"/>
              </a:rPr>
              <a:t>Sundara</a:t>
            </a:r>
            <a:r>
              <a:rPr lang="de-DE" altLang="zh-TW" dirty="0">
                <a:latin typeface="+mn-lt"/>
              </a:rPr>
              <a:t>, I. </a:t>
            </a:r>
            <a:r>
              <a:rPr lang="de-DE" altLang="zh-TW" dirty="0" err="1">
                <a:latin typeface="+mn-lt"/>
              </a:rPr>
              <a:t>Gaputra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S. </a:t>
            </a:r>
            <a:r>
              <a:rPr lang="de-DE" altLang="zh-TW" dirty="0" err="1">
                <a:latin typeface="+mn-lt"/>
              </a:rPr>
              <a:t>Aulia</a:t>
            </a:r>
            <a:r>
              <a:rPr lang="de-DE" altLang="zh-TW" dirty="0">
                <a:latin typeface="+mn-lt"/>
              </a:rPr>
              <a:t>, “Study on blockchain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,” Sept 2017. </a:t>
            </a:r>
          </a:p>
          <a:p>
            <a:r>
              <a:rPr lang="de-DE" altLang="zh-TW" dirty="0">
                <a:latin typeface="+mn-lt"/>
              </a:rPr>
              <a:t>H. </a:t>
            </a:r>
            <a:r>
              <a:rPr lang="de-DE" altLang="zh-TW" dirty="0" err="1">
                <a:latin typeface="+mn-lt"/>
              </a:rPr>
              <a:t>Kuzuno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C. </a:t>
            </a:r>
            <a:r>
              <a:rPr lang="de-DE" altLang="zh-TW" dirty="0" err="1">
                <a:latin typeface="+mn-lt"/>
              </a:rPr>
              <a:t>Karam</a:t>
            </a:r>
            <a:r>
              <a:rPr lang="de-DE" altLang="zh-TW" dirty="0">
                <a:latin typeface="+mn-lt"/>
              </a:rPr>
              <a:t>, “Blockchain </a:t>
            </a:r>
            <a:r>
              <a:rPr lang="de-DE" altLang="zh-TW" dirty="0" err="1">
                <a:latin typeface="+mn-lt"/>
              </a:rPr>
              <a:t>explorer</a:t>
            </a:r>
            <a:r>
              <a:rPr lang="de-DE" altLang="zh-TW" dirty="0">
                <a:latin typeface="+mn-lt"/>
              </a:rPr>
              <a:t>: An </a:t>
            </a:r>
            <a:r>
              <a:rPr lang="de-DE" altLang="zh-TW" dirty="0" err="1">
                <a:latin typeface="+mn-lt"/>
              </a:rPr>
              <a:t>analytical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process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in- </a:t>
            </a:r>
            <a:r>
              <a:rPr lang="de-DE" altLang="zh-TW" dirty="0" err="1">
                <a:latin typeface="+mn-lt"/>
              </a:rPr>
              <a:t>vestigation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environment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for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,” in 2017 APWG Symposium on Electronic Crime Research (</a:t>
            </a:r>
            <a:r>
              <a:rPr lang="de-DE" altLang="zh-TW" dirty="0" err="1">
                <a:latin typeface="+mn-lt"/>
              </a:rPr>
              <a:t>eCrime</a:t>
            </a:r>
            <a:r>
              <a:rPr lang="de-DE" altLang="zh-TW" dirty="0">
                <a:latin typeface="+mn-lt"/>
              </a:rPr>
              <a:t>), April 2017, pp. 9–16. </a:t>
            </a:r>
          </a:p>
          <a:p>
            <a:r>
              <a:rPr lang="de-DE" altLang="zh-TW" dirty="0">
                <a:latin typeface="+mn-lt"/>
              </a:rPr>
              <a:t>L. </a:t>
            </a:r>
            <a:r>
              <a:rPr lang="de-DE" altLang="zh-TW" dirty="0" err="1">
                <a:latin typeface="+mn-lt"/>
              </a:rPr>
              <a:t>Saublet</a:t>
            </a:r>
            <a:r>
              <a:rPr lang="de-DE" altLang="zh-TW" dirty="0">
                <a:latin typeface="+mn-lt"/>
              </a:rPr>
              <a:t>, “Bitcoin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,” </a:t>
            </a:r>
            <a:r>
              <a:rPr lang="de-DE" altLang="zh-TW" dirty="0" err="1">
                <a:latin typeface="+mn-lt"/>
              </a:rPr>
              <a:t>Master’s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thesis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Universite</a:t>
            </a:r>
            <a:r>
              <a:rPr lang="de-DE" altLang="zh-TW" dirty="0">
                <a:latin typeface="+mn-lt"/>
              </a:rPr>
              <a:t>́ Paris-Sud, Au- </a:t>
            </a:r>
            <a:r>
              <a:rPr lang="de-DE" altLang="zh-TW" dirty="0" err="1">
                <a:latin typeface="+mn-lt"/>
              </a:rPr>
              <a:t>gust</a:t>
            </a:r>
            <a:r>
              <a:rPr lang="de-DE" altLang="zh-TW" dirty="0">
                <a:latin typeface="+mn-lt"/>
              </a:rPr>
              <a:t> 2015. </a:t>
            </a:r>
          </a:p>
          <a:p>
            <a:r>
              <a:rPr lang="de-DE" altLang="zh-TW" dirty="0">
                <a:latin typeface="+mn-lt"/>
              </a:rPr>
              <a:t>M. </a:t>
            </a:r>
            <a:r>
              <a:rPr lang="de-DE" altLang="zh-TW" dirty="0" err="1">
                <a:latin typeface="+mn-lt"/>
              </a:rPr>
              <a:t>Fleder</a:t>
            </a:r>
            <a:r>
              <a:rPr lang="de-DE" altLang="zh-TW" dirty="0">
                <a:latin typeface="+mn-lt"/>
              </a:rPr>
              <a:t>, M. S. </a:t>
            </a:r>
            <a:r>
              <a:rPr lang="de-DE" altLang="zh-TW" dirty="0" err="1">
                <a:latin typeface="+mn-lt"/>
              </a:rPr>
              <a:t>Kester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S. </a:t>
            </a:r>
            <a:r>
              <a:rPr lang="de-DE" altLang="zh-TW" dirty="0" err="1">
                <a:latin typeface="+mn-lt"/>
              </a:rPr>
              <a:t>Pillai</a:t>
            </a:r>
            <a:r>
              <a:rPr lang="de-DE" altLang="zh-TW" dirty="0">
                <a:latin typeface="+mn-lt"/>
              </a:rPr>
              <a:t>, “Bitcoin </a:t>
            </a:r>
            <a:r>
              <a:rPr lang="de-DE" altLang="zh-TW" dirty="0" err="1">
                <a:latin typeface="+mn-lt"/>
              </a:rPr>
              <a:t>transaction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graph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analysis</a:t>
            </a:r>
            <a:r>
              <a:rPr lang="de-DE" altLang="zh-TW" dirty="0">
                <a:latin typeface="+mn-lt"/>
              </a:rPr>
              <a:t>,” Feb 2015. </a:t>
            </a:r>
          </a:p>
          <a:p>
            <a:r>
              <a:rPr lang="de-DE" altLang="zh-TW" dirty="0">
                <a:latin typeface="+mn-lt"/>
              </a:rPr>
              <a:t>A. Baumann, B. Fabian,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M. </a:t>
            </a:r>
            <a:r>
              <a:rPr lang="de-DE" altLang="zh-TW" dirty="0" err="1">
                <a:latin typeface="+mn-lt"/>
              </a:rPr>
              <a:t>Lischke</a:t>
            </a:r>
            <a:r>
              <a:rPr lang="de-DE" altLang="zh-TW" dirty="0">
                <a:latin typeface="+mn-lt"/>
              </a:rPr>
              <a:t>, “</a:t>
            </a:r>
            <a:r>
              <a:rPr lang="de-DE" altLang="zh-TW" dirty="0" err="1">
                <a:latin typeface="+mn-lt"/>
              </a:rPr>
              <a:t>Exploring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the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network</a:t>
            </a:r>
            <a:r>
              <a:rPr lang="de-DE" altLang="zh-TW" dirty="0">
                <a:latin typeface="+mn-lt"/>
              </a:rPr>
              <a:t>,” in WEBIST 2014 - </a:t>
            </a:r>
            <a:r>
              <a:rPr lang="de-DE" altLang="zh-TW" dirty="0" err="1">
                <a:latin typeface="+mn-lt"/>
              </a:rPr>
              <a:t>Proceedings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of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the</a:t>
            </a:r>
            <a:r>
              <a:rPr lang="de-DE" altLang="zh-TW" dirty="0">
                <a:latin typeface="+mn-lt"/>
              </a:rPr>
              <a:t> 10th International Conference on Web Information Systems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Technologies, vol. 1, 04 2014. </a:t>
            </a:r>
          </a:p>
          <a:p>
            <a:r>
              <a:rPr lang="de-DE" altLang="zh-TW" dirty="0">
                <a:latin typeface="+mn-lt"/>
              </a:rPr>
              <a:t>D. </a:t>
            </a:r>
            <a:r>
              <a:rPr lang="de-DE" altLang="zh-TW" dirty="0" err="1">
                <a:latin typeface="+mn-lt"/>
              </a:rPr>
              <a:t>McGinn</a:t>
            </a:r>
            <a:r>
              <a:rPr lang="de-DE" altLang="zh-TW" dirty="0">
                <a:latin typeface="+mn-lt"/>
              </a:rPr>
              <a:t>, D. Birch, D. </a:t>
            </a:r>
            <a:r>
              <a:rPr lang="de-DE" altLang="zh-TW" dirty="0" err="1">
                <a:latin typeface="+mn-lt"/>
              </a:rPr>
              <a:t>Akroyd</a:t>
            </a:r>
            <a:r>
              <a:rPr lang="de-DE" altLang="zh-TW" dirty="0">
                <a:latin typeface="+mn-lt"/>
              </a:rPr>
              <a:t>, M. Molina-Solana, Y. Guo,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W. J. </a:t>
            </a:r>
            <a:r>
              <a:rPr lang="de-DE" altLang="zh-TW" dirty="0" err="1">
                <a:latin typeface="+mn-lt"/>
              </a:rPr>
              <a:t>Knot</a:t>
            </a:r>
            <a:r>
              <a:rPr lang="de-DE" altLang="zh-TW" dirty="0">
                <a:latin typeface="+mn-lt"/>
              </a:rPr>
              <a:t>- </a:t>
            </a:r>
            <a:r>
              <a:rPr lang="de-DE" altLang="zh-TW" dirty="0" err="1">
                <a:latin typeface="+mn-lt"/>
              </a:rPr>
              <a:t>tenbelt</a:t>
            </a:r>
            <a:r>
              <a:rPr lang="de-DE" altLang="zh-TW" dirty="0">
                <a:latin typeface="+mn-lt"/>
              </a:rPr>
              <a:t>, “</a:t>
            </a:r>
            <a:r>
              <a:rPr lang="de-DE" altLang="zh-TW" dirty="0" err="1">
                <a:latin typeface="+mn-lt"/>
              </a:rPr>
              <a:t>Visualizing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dynamic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transaction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patterns</a:t>
            </a:r>
            <a:r>
              <a:rPr lang="de-DE" altLang="zh-TW" dirty="0">
                <a:latin typeface="+mn-lt"/>
              </a:rPr>
              <a:t>,” vol. 4, </a:t>
            </a:r>
            <a:r>
              <a:rPr lang="de-DE" altLang="zh-TW" dirty="0" err="1">
                <a:latin typeface="+mn-lt"/>
              </a:rPr>
              <a:t>no</a:t>
            </a:r>
            <a:r>
              <a:rPr lang="de-DE" altLang="zh-TW" dirty="0">
                <a:latin typeface="+mn-lt"/>
              </a:rPr>
              <a:t>. 2, 2016. </a:t>
            </a:r>
          </a:p>
          <a:p>
            <a:r>
              <a:rPr lang="de-DE" altLang="zh-TW" dirty="0">
                <a:latin typeface="+mn-lt"/>
              </a:rPr>
              <a:t>G. D. Battista, V. D. Donato, M. </a:t>
            </a:r>
            <a:r>
              <a:rPr lang="de-DE" altLang="zh-TW" dirty="0" err="1">
                <a:latin typeface="+mn-lt"/>
              </a:rPr>
              <a:t>Patrignani</a:t>
            </a:r>
            <a:r>
              <a:rPr lang="de-DE" altLang="zh-TW" dirty="0">
                <a:latin typeface="+mn-lt"/>
              </a:rPr>
              <a:t>, M. </a:t>
            </a:r>
            <a:r>
              <a:rPr lang="de-DE" altLang="zh-TW" dirty="0" err="1">
                <a:latin typeface="+mn-lt"/>
              </a:rPr>
              <a:t>Pizzonia</a:t>
            </a:r>
            <a:r>
              <a:rPr lang="de-DE" altLang="zh-TW" dirty="0">
                <a:latin typeface="+mn-lt"/>
              </a:rPr>
              <a:t>, V. </a:t>
            </a:r>
            <a:r>
              <a:rPr lang="de-DE" altLang="zh-TW" dirty="0" err="1">
                <a:latin typeface="+mn-lt"/>
              </a:rPr>
              <a:t>Roselli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R. </a:t>
            </a:r>
            <a:r>
              <a:rPr lang="de-DE" altLang="zh-TW" dirty="0" err="1">
                <a:latin typeface="+mn-lt"/>
              </a:rPr>
              <a:t>Tamassia</a:t>
            </a:r>
            <a:r>
              <a:rPr lang="de-DE" altLang="zh-TW" dirty="0">
                <a:latin typeface="+mn-lt"/>
              </a:rPr>
              <a:t>, “</a:t>
            </a:r>
            <a:r>
              <a:rPr lang="de-DE" altLang="zh-TW" dirty="0" err="1">
                <a:latin typeface="+mn-lt"/>
              </a:rPr>
              <a:t>Bitconeview</a:t>
            </a:r>
            <a:r>
              <a:rPr lang="de-DE" altLang="zh-TW" dirty="0">
                <a:latin typeface="+mn-lt"/>
              </a:rPr>
              <a:t>: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of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flows</a:t>
            </a:r>
            <a:r>
              <a:rPr lang="de-DE" altLang="zh-TW" dirty="0">
                <a:latin typeface="+mn-lt"/>
              </a:rPr>
              <a:t> in </a:t>
            </a:r>
            <a:r>
              <a:rPr lang="de-DE" altLang="zh-TW" dirty="0" err="1">
                <a:latin typeface="+mn-lt"/>
              </a:rPr>
              <a:t>the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transaction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graph</a:t>
            </a:r>
            <a:r>
              <a:rPr lang="de-DE" altLang="zh-TW" dirty="0">
                <a:latin typeface="+mn-lt"/>
              </a:rPr>
              <a:t>,” in 2015 IEEE Symposium on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for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Cyber</a:t>
            </a:r>
            <a:r>
              <a:rPr lang="de-DE" altLang="zh-TW" dirty="0">
                <a:latin typeface="+mn-lt"/>
              </a:rPr>
              <a:t> Security (</a:t>
            </a:r>
            <a:r>
              <a:rPr lang="de-DE" altLang="zh-TW" dirty="0" err="1">
                <a:latin typeface="+mn-lt"/>
              </a:rPr>
              <a:t>VizSec</a:t>
            </a:r>
            <a:r>
              <a:rPr lang="de-DE" altLang="zh-TW" dirty="0">
                <a:latin typeface="+mn-lt"/>
              </a:rPr>
              <a:t>), </a:t>
            </a:r>
            <a:r>
              <a:rPr lang="de-DE" altLang="zh-TW" dirty="0" err="1">
                <a:latin typeface="+mn-lt"/>
              </a:rPr>
              <a:t>Oct</a:t>
            </a:r>
            <a:r>
              <a:rPr lang="de-DE" altLang="zh-TW" dirty="0">
                <a:latin typeface="+mn-lt"/>
              </a:rPr>
              <a:t> 2015, pp. 1–8. </a:t>
            </a:r>
          </a:p>
          <a:p>
            <a:endParaRPr kumimoji="1"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2FB94F6-3F74-6648-B546-C9A67F82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B3C281-5D1F-B743-8AF4-04F61FD3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79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AA6B8F-4A89-4C3D-A14B-93EA2AC8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Motivation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7A71F1-5D49-4D9C-A26B-B5AFCAAB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n-lt"/>
              </a:rPr>
              <a:t>In a proof-of-work blockchain network, miners compete with each other by adding blocks on the top of the longest blockchain</a:t>
            </a:r>
          </a:p>
          <a:p>
            <a:r>
              <a:rPr lang="en-US" altLang="zh-TW" dirty="0">
                <a:latin typeface="+mn-lt"/>
              </a:rPr>
              <a:t>Network latency between nodes</a:t>
            </a:r>
          </a:p>
          <a:p>
            <a:r>
              <a:rPr lang="en-US" altLang="zh-TW" dirty="0">
                <a:latin typeface="+mn-lt"/>
              </a:rPr>
              <a:t>Miners have different mining strategies</a:t>
            </a:r>
          </a:p>
          <a:p>
            <a:pPr lvl="1"/>
            <a:r>
              <a:rPr lang="en-US" altLang="zh-TW" dirty="0">
                <a:latin typeface="+mn-lt"/>
              </a:rPr>
              <a:t>e.g., the minimum value of the mined transactions</a:t>
            </a:r>
          </a:p>
          <a:p>
            <a:r>
              <a:rPr lang="en-US" altLang="zh-TW" dirty="0">
                <a:latin typeface="+mn-lt"/>
              </a:rPr>
              <a:t>Visualize the mining processes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DF73FC-C5AC-4C1E-A846-C9B79677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3</a:t>
            </a:fld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CF09BC-2091-4780-AFBE-92D191F5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Introduction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54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Cube: block</a:t>
            </a:r>
          </a:p>
          <a:p>
            <a:r>
              <a:rPr lang="en-US" altLang="zh-TW" dirty="0">
                <a:latin typeface="+mn-lt"/>
              </a:rPr>
              <a:t>Balls: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Blue dots: nodes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199"/>
            <a:ext cx="4677434" cy="21608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81199"/>
            <a:ext cx="4575390" cy="23436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807834" y="5791200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https://bitbonkers.com/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634210" y="5791199"/>
            <a:ext cx="1952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https://bitnodes.earn.com/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4957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Buildings: blocks</a:t>
            </a:r>
          </a:p>
          <a:p>
            <a:r>
              <a:rPr lang="en-US" altLang="zh-TW" dirty="0">
                <a:latin typeface="+mn-lt"/>
              </a:rPr>
              <a:t>Road: chain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Root: transaction</a:t>
            </a:r>
          </a:p>
          <a:p>
            <a:r>
              <a:rPr lang="en-US" altLang="zh-TW" dirty="0">
                <a:latin typeface="+mn-lt"/>
              </a:rPr>
              <a:t>Leaves: outputs of transaction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5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10" y="1981199"/>
            <a:ext cx="4374180" cy="21608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60" y="2228415"/>
            <a:ext cx="4734940" cy="167246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695968" y="5791199"/>
            <a:ext cx="1566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http://bitcoincity.info/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591378" y="5791199"/>
            <a:ext cx="2038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https://www.blockseer.com/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130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Cells: transactions</a:t>
            </a:r>
          </a:p>
          <a:p>
            <a:r>
              <a:rPr lang="en-US" altLang="zh-TW" dirty="0">
                <a:latin typeface="+mn-lt"/>
              </a:rPr>
              <a:t>Green dots: outputs of transaction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Big Bang</a:t>
            </a:r>
          </a:p>
          <a:p>
            <a:r>
              <a:rPr lang="en-US" altLang="zh-TW" dirty="0">
                <a:latin typeface="+mn-lt"/>
              </a:rPr>
              <a:t>Dots: blocks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6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93002"/>
            <a:ext cx="4527172" cy="14169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81199"/>
            <a:ext cx="4572000" cy="225980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406238" y="5802383"/>
            <a:ext cx="235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https://dailyblockchain.github.io/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6745792" y="5791200"/>
            <a:ext cx="372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https://info.elliptic.co/hubfs/big-bang/bigbang-v1.html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699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Circles: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Green cubes: blocks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7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198"/>
            <a:ext cx="4566451" cy="20287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22" y="1979101"/>
            <a:ext cx="4281289" cy="202240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692004" y="5791198"/>
            <a:ext cx="1773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http://bitcoin.interaqt.nl/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726756" y="5791198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https://blocks.wizb.it/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349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Tableau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Rows: blocks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Rows (left): blocks</a:t>
            </a:r>
          </a:p>
          <a:p>
            <a:r>
              <a:rPr lang="en-US" altLang="zh-TW" dirty="0">
                <a:latin typeface="+mn-lt"/>
              </a:rPr>
              <a:t>Rows(right): transactions</a:t>
            </a:r>
          </a:p>
          <a:p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8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726468" y="5791198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blockchain.info</a:t>
            </a:r>
            <a:r>
              <a:rPr lang="en-US" altLang="zh-TW" sz="1200" dirty="0"/>
              <a:t>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761219" y="5791198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</a:t>
            </a:r>
            <a:r>
              <a:rPr lang="en-US" altLang="zh-TW" sz="1200" dirty="0" err="1"/>
              <a:t>etherscan.io</a:t>
            </a:r>
            <a:r>
              <a:rPr lang="en-US" altLang="zh-TW" sz="1200" dirty="0"/>
              <a:t>/</a:t>
            </a:r>
            <a:endParaRPr lang="zh-TW" altLang="en-US" sz="1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16A54D-1D32-B74A-ACB1-CE0952BA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7" y="2139036"/>
            <a:ext cx="4773336" cy="182259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3048AA7-536E-CF40-B599-966B3F98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69" y="1797232"/>
            <a:ext cx="5098081" cy="25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Analysis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Bars: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Frequency of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9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3038251" y="5791197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Battista 2015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8067020" y="5791197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 err="1"/>
              <a:t>Kuzuno</a:t>
            </a:r>
            <a:r>
              <a:rPr lang="en-US" altLang="zh-TW" sz="1200" dirty="0"/>
              <a:t> 2017</a:t>
            </a:r>
            <a:endParaRPr lang="zh-TW" altLang="en-US" sz="1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F900ECB-EB6E-2348-B817-938737EB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94" y="1646238"/>
            <a:ext cx="3873861" cy="27713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B715104-1855-1948-B435-E712CEF5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559" y="1877476"/>
            <a:ext cx="5098081" cy="23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0_TF03031015.potx" id="{BF811ECD-E1BE-401A-A894-0A76B7AE0225}" vid="{B4976558-16A3-4184-95EE-E77E856A39A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商務菱格線條簡報 (寬螢幕)</Template>
  <TotalTime>2265</TotalTime>
  <Words>1041</Words>
  <Application>Microsoft Office PowerPoint</Application>
  <PresentationFormat>寬螢幕</PresentationFormat>
  <Paragraphs>298</Paragraphs>
  <Slides>29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Microsoft JhengHei UI</vt:lpstr>
      <vt:lpstr>微軟正黑體</vt:lpstr>
      <vt:lpstr>新細明體</vt:lpstr>
      <vt:lpstr>Arial</vt:lpstr>
      <vt:lpstr>Calibri</vt:lpstr>
      <vt:lpstr>Calibri Light</vt:lpstr>
      <vt:lpstr>菱格線條 16x9</vt:lpstr>
      <vt:lpstr>自訂設計</vt:lpstr>
      <vt:lpstr>Visualization of Internal Blockchain Processes</vt:lpstr>
      <vt:lpstr>Agenda</vt:lpstr>
      <vt:lpstr>Motivation</vt:lpstr>
      <vt:lpstr>Bitcoin Visualization</vt:lpstr>
      <vt:lpstr>Bitcoin Visualization</vt:lpstr>
      <vt:lpstr>Bitcoin Visualization</vt:lpstr>
      <vt:lpstr>Bitcoin Visualization</vt:lpstr>
      <vt:lpstr>Tableau Visualization</vt:lpstr>
      <vt:lpstr>Analysis Visualization</vt:lpstr>
      <vt:lpstr>Analysis Visualization</vt:lpstr>
      <vt:lpstr>Analysis Visualization</vt:lpstr>
      <vt:lpstr>Problems</vt:lpstr>
      <vt:lpstr>Overview</vt:lpstr>
      <vt:lpstr>Factors</vt:lpstr>
      <vt:lpstr>Application Architecture</vt:lpstr>
      <vt:lpstr>Visualization</vt:lpstr>
      <vt:lpstr>Visualization</vt:lpstr>
      <vt:lpstr>Settings (Transaction Generator)</vt:lpstr>
      <vt:lpstr>Settings (Miner)</vt:lpstr>
      <vt:lpstr>Settings (Nonminer)</vt:lpstr>
      <vt:lpstr>Influence of Mining Strategy</vt:lpstr>
      <vt:lpstr>Influence of Mining Strategy</vt:lpstr>
      <vt:lpstr>Influence of Network Latency</vt:lpstr>
      <vt:lpstr>Influence of Network Latency</vt:lpstr>
      <vt:lpstr>Influence of Network Latency</vt:lpstr>
      <vt:lpstr>Thesis Process</vt:lpstr>
      <vt:lpstr>Thesis Process</vt:lpstr>
      <vt:lpstr>Thesis Process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Internal Blockchain Processes</dc:title>
  <dc:creator>韶均 馬</dc:creator>
  <cp:lastModifiedBy>韶均 馬</cp:lastModifiedBy>
  <cp:revision>69</cp:revision>
  <dcterms:created xsi:type="dcterms:W3CDTF">2018-07-03T19:29:59Z</dcterms:created>
  <dcterms:modified xsi:type="dcterms:W3CDTF">2018-07-23T22:04:33Z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